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ijJuf7ZofC8q3OZUjgQ/0DN7La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GillSans-bold.fntdata"/><Relationship Id="rId10" Type="http://schemas.openxmlformats.org/officeDocument/2006/relationships/slide" Target="slides/slide6.xml"/><Relationship Id="rId21" Type="http://schemas.openxmlformats.org/officeDocument/2006/relationships/font" Target="fonts/GillSans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894244dff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f894244df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1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20" name="Google Shape;20;p18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88" name="Google Shape;88;p2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95" name="Google Shape;95;p28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28" name="Google Shape;28;p1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35" name="Google Shape;35;p20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42" name="Google Shape;42;p21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2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2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52" name="Google Shape;52;p2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58" name="Google Shape;58;p2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  <p:transition spd="slow" p14:dur="1500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70" name="Google Shape;70;p25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26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26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6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26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26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6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81" name="Google Shape;81;p26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7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cxnSp>
        <p:nvCxnSpPr>
          <p:cNvPr id="13" name="Google Shape;13;p17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 p14:dur="1500">
    <p:split orient="vert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ur wooden houses with different sizes" id="100" name="Google Shape;100;p1"/>
          <p:cNvPicPr preferRelativeResize="0"/>
          <p:nvPr/>
        </p:nvPicPr>
        <p:blipFill rotWithShape="1">
          <a:blip r:embed="rId3">
            <a:alphaModFix/>
          </a:blip>
          <a:srcRect b="12750" l="0" r="-1" t="2977"/>
          <a:stretch/>
        </p:blipFill>
        <p:spPr>
          <a:xfrm>
            <a:off x="2" y="10"/>
            <a:ext cx="1219169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1"/>
          <p:cNvSpPr txBox="1"/>
          <p:nvPr>
            <p:ph type="ctrTitle"/>
          </p:nvPr>
        </p:nvSpPr>
        <p:spPr>
          <a:xfrm>
            <a:off x="4065511" y="3236470"/>
            <a:ext cx="6832500" cy="125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4100"/>
              <a:buFont typeface="Gill Sans"/>
              <a:buNone/>
            </a:pPr>
            <a:r>
              <a:rPr lang="en-DE" sz="4100">
                <a:solidFill>
                  <a:srgbClr val="FFFFFE"/>
                </a:solidFill>
              </a:rPr>
              <a:t>HOUSING PRICE PREDICTION</a:t>
            </a:r>
            <a:endParaRPr/>
          </a:p>
        </p:txBody>
      </p:sp>
      <p:sp>
        <p:nvSpPr>
          <p:cNvPr id="103" name="Google Shape;103;p1"/>
          <p:cNvSpPr txBox="1"/>
          <p:nvPr>
            <p:ph idx="1" type="subTitle"/>
          </p:nvPr>
        </p:nvSpPr>
        <p:spPr>
          <a:xfrm>
            <a:off x="4065509" y="4669144"/>
            <a:ext cx="6832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8" marL="3657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DE" sz="1100" u="sng">
                <a:solidFill>
                  <a:srgbClr val="FFFFFE"/>
                </a:solidFill>
              </a:rPr>
              <a:t>Presented by:</a:t>
            </a:r>
            <a:endParaRPr/>
          </a:p>
          <a:p>
            <a:pPr indent="0" lvl="6" marL="2743200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-DE" sz="1100">
                <a:solidFill>
                  <a:srgbClr val="FFFFFE"/>
                </a:solidFill>
              </a:rPr>
              <a:t>		A</a:t>
            </a:r>
            <a:r>
              <a:rPr lang="en-DE" sz="1100" cap="none">
                <a:solidFill>
                  <a:srgbClr val="FFFFFE"/>
                </a:solidFill>
              </a:rPr>
              <a:t>nusha</a:t>
            </a:r>
            <a:r>
              <a:rPr lang="en-DE" sz="1100">
                <a:solidFill>
                  <a:srgbClr val="FFFFFE"/>
                </a:solidFill>
              </a:rPr>
              <a:t> G</a:t>
            </a:r>
            <a:r>
              <a:rPr lang="en-DE" sz="1100" cap="none">
                <a:solidFill>
                  <a:srgbClr val="FFFFFE"/>
                </a:solidFill>
              </a:rPr>
              <a:t>illella</a:t>
            </a:r>
            <a:endParaRPr/>
          </a:p>
          <a:p>
            <a:pPr indent="0" lvl="6" marL="2743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DE" sz="1100">
                <a:solidFill>
                  <a:srgbClr val="FFFFFE"/>
                </a:solidFill>
              </a:rPr>
              <a:t>			  Faezeh Sadat Movahhedi</a:t>
            </a:r>
            <a:endParaRPr/>
          </a:p>
          <a:p>
            <a:pPr indent="0" lvl="6" marL="2743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DE" sz="1100">
                <a:solidFill>
                  <a:srgbClr val="FFFFFE"/>
                </a:solidFill>
              </a:rPr>
              <a:t>		     Samira Bourezama</a:t>
            </a:r>
            <a:endParaRPr sz="1100">
              <a:solidFill>
                <a:srgbClr val="FFFFFE"/>
              </a:solidFill>
            </a:endParaRPr>
          </a:p>
        </p:txBody>
      </p:sp>
      <p:cxnSp>
        <p:nvCxnSpPr>
          <p:cNvPr id="104" name="Google Shape;104;p1"/>
          <p:cNvCxnSpPr/>
          <p:nvPr/>
        </p:nvCxnSpPr>
        <p:spPr>
          <a:xfrm>
            <a:off x="4065509" y="4666480"/>
            <a:ext cx="6832499" cy="0"/>
          </a:xfrm>
          <a:prstGeom prst="straightConnector1">
            <a:avLst/>
          </a:prstGeom>
          <a:noFill/>
          <a:ln cap="flat" cmpd="sng" w="31750">
            <a:solidFill>
              <a:srgbClr val="D7AD8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81" name="Google Shape;181;p9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9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9"/>
          <p:cNvSpPr txBox="1"/>
          <p:nvPr>
            <p:ph idx="1" type="body"/>
          </p:nvPr>
        </p:nvSpPr>
        <p:spPr>
          <a:xfrm>
            <a:off x="516835" y="2015733"/>
            <a:ext cx="4359965" cy="241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In May of 2015 avg price is more than May 2014.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Best time to sell a house :  April, May and June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Best time to buy a house : February</a:t>
            </a:r>
            <a:endParaRPr/>
          </a:p>
        </p:txBody>
      </p:sp>
      <p:pic>
        <p:nvPicPr>
          <p:cNvPr descr="Chart, bar chart&#10;&#10;Description automatically generated" id="184" name="Google Shape;18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843" y="333921"/>
            <a:ext cx="6917635" cy="449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9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9"/>
          <p:cNvSpPr txBox="1"/>
          <p:nvPr/>
        </p:nvSpPr>
        <p:spPr>
          <a:xfrm>
            <a:off x="516834" y="5108353"/>
            <a:ext cx="113504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DE" sz="105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DE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sales indicates the Height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DE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Total sales indicates the Color (Dark Blue = Highest sales, Light Blue = </a:t>
            </a: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Lowest</a:t>
            </a:r>
            <a:r>
              <a:rPr b="0" i="0" lang="en-DE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"/>
          <p:cNvSpPr txBox="1"/>
          <p:nvPr>
            <p:ph type="title"/>
          </p:nvPr>
        </p:nvSpPr>
        <p:spPr>
          <a:xfrm>
            <a:off x="619050" y="515200"/>
            <a:ext cx="43599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/>
              <a:t>Average House Sales</a:t>
            </a:r>
            <a:endParaRPr b="1" sz="3000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10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10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10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914100" y="1747400"/>
            <a:ext cx="4710000" cy="15687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p10"/>
          <p:cNvSpPr txBox="1"/>
          <p:nvPr>
            <p:ph type="title"/>
          </p:nvPr>
        </p:nvSpPr>
        <p:spPr>
          <a:xfrm>
            <a:off x="1270825" y="1426500"/>
            <a:ext cx="40905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b="1" lang="en-DE" sz="3400" cap="none"/>
              <a:t>Features of popular </a:t>
            </a:r>
            <a:r>
              <a:rPr b="1" lang="en-DE" sz="3400"/>
              <a:t>houses</a:t>
            </a:r>
            <a:endParaRPr b="1" sz="3400"/>
          </a:p>
        </p:txBody>
      </p:sp>
      <p:cxnSp>
        <p:nvCxnSpPr>
          <p:cNvPr id="200" name="Google Shape;200;p10"/>
          <p:cNvCxnSpPr/>
          <p:nvPr/>
        </p:nvCxnSpPr>
        <p:spPr>
          <a:xfrm>
            <a:off x="1452617" y="3528543"/>
            <a:ext cx="417147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10"/>
          <p:cNvCxnSpPr/>
          <p:nvPr/>
        </p:nvCxnSpPr>
        <p:spPr>
          <a:xfrm>
            <a:off x="-15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3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500" y="655275"/>
            <a:ext cx="6168375" cy="524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/>
          <p:nvPr/>
        </p:nvSpPr>
        <p:spPr>
          <a:xfrm>
            <a:off x="2" y="0"/>
            <a:ext cx="12191700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9" name="Google Shape;209;p11"/>
          <p:cNvCxnSpPr/>
          <p:nvPr/>
        </p:nvCxnSpPr>
        <p:spPr>
          <a:xfrm>
            <a:off x="6579647" y="1847088"/>
            <a:ext cx="415875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11"/>
          <p:cNvSpPr txBox="1"/>
          <p:nvPr>
            <p:ph type="title"/>
          </p:nvPr>
        </p:nvSpPr>
        <p:spPr>
          <a:xfrm>
            <a:off x="6281525" y="1104000"/>
            <a:ext cx="6102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r>
              <a:rPr b="1" lang="en-DE" sz="3040"/>
              <a:t>T</a:t>
            </a:r>
            <a:r>
              <a:rPr b="1" lang="en-DE" sz="3040" cap="none"/>
              <a:t>ableau</a:t>
            </a:r>
            <a:r>
              <a:rPr b="1" lang="en-DE" sz="3040"/>
              <a:t> L</a:t>
            </a:r>
            <a:r>
              <a:rPr b="1" lang="en-DE" sz="3040" cap="none"/>
              <a:t>inear</a:t>
            </a:r>
            <a:r>
              <a:rPr b="1" lang="en-DE" sz="3040"/>
              <a:t> R</a:t>
            </a:r>
            <a:r>
              <a:rPr b="1" lang="en-DE" sz="3040" cap="none"/>
              <a:t>egression</a:t>
            </a:r>
            <a:r>
              <a:rPr b="1" lang="en-DE" sz="3040"/>
              <a:t> plot</a:t>
            </a:r>
            <a:endParaRPr b="1" sz="3040"/>
          </a:p>
        </p:txBody>
      </p:sp>
      <p:sp>
        <p:nvSpPr>
          <p:cNvPr id="211" name="Google Shape;211;p11"/>
          <p:cNvSpPr/>
          <p:nvPr/>
        </p:nvSpPr>
        <p:spPr>
          <a:xfrm>
            <a:off x="6427300" y="2019475"/>
            <a:ext cx="5182200" cy="30765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hart, scatter chart&#10;&#10;Description automatically generated" id="212" name="Google Shape;2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86" y="1104006"/>
            <a:ext cx="5764696" cy="39458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 txBox="1"/>
          <p:nvPr>
            <p:ph idx="1" type="body"/>
          </p:nvPr>
        </p:nvSpPr>
        <p:spPr>
          <a:xfrm>
            <a:off x="6579650" y="2015725"/>
            <a:ext cx="50298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DE" sz="1100">
                <a:latin typeface="Arial"/>
                <a:ea typeface="Arial"/>
                <a:cs typeface="Arial"/>
                <a:sym typeface="Arial"/>
              </a:rPr>
              <a:t>The Linear Regression plot average of Price vs Features r2 score:</a:t>
            </a:r>
            <a:endParaRPr b="1" sz="110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Bathrooms		: 0.597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Bedrooms		: 0.025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Condition		: 0.835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Floors		: 0.411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Grade		: 0.729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Above		: 0.599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 Basement	: 0.457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Living		: 0.676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Living15	: 0.622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Lot		: 0.009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Sqft Lot15		: 0.008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View		: 0.869</a:t>
            </a:r>
            <a:endParaRPr sz="11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DE" sz="1100">
                <a:latin typeface="Arial"/>
                <a:ea typeface="Arial"/>
                <a:cs typeface="Arial"/>
                <a:sym typeface="Arial"/>
              </a:rPr>
              <a:t>Waterfront		: 1</a:t>
            </a:r>
            <a:endParaRPr sz="1100"/>
          </a:p>
          <a:p>
            <a:pPr indent="-1587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1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1451563" y="1064723"/>
            <a:ext cx="96033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r>
              <a:rPr b="1" lang="en-DE" sz="3000"/>
              <a:t>Linear Regression model  by Anusha</a:t>
            </a:r>
            <a:br>
              <a:rPr b="1" lang="en-DE" sz="3000"/>
            </a:br>
            <a:endParaRPr b="1" sz="3000"/>
          </a:p>
        </p:txBody>
      </p:sp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1451575" y="2015725"/>
            <a:ext cx="45822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Scaling Techniques:  Standard Scaler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Models : </a:t>
            </a:r>
            <a:endParaRPr/>
          </a:p>
          <a:p>
            <a:pPr indent="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.</a:t>
            </a:r>
            <a:r>
              <a:rPr lang="en-DE"/>
              <a:t> Linear Regression</a:t>
            </a:r>
            <a:endParaRPr/>
          </a:p>
          <a:p>
            <a:pPr indent="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. </a:t>
            </a:r>
            <a:r>
              <a:rPr lang="en-DE"/>
              <a:t>Random Forest Regressor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DE"/>
              <a:t>	</a:t>
            </a:r>
            <a:r>
              <a:rPr lang="en-DE"/>
              <a:t>r2 score: 0.88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DE"/>
              <a:t>	RMSE = 0.18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5250" y="2015725"/>
            <a:ext cx="4929625" cy="32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6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DE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Linear Regression model by Faezeh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Google Shape;228;p14"/>
          <p:cNvSpPr txBox="1"/>
          <p:nvPr>
            <p:ph idx="1" type="body"/>
          </p:nvPr>
        </p:nvSpPr>
        <p:spPr>
          <a:xfrm>
            <a:off x="1251400" y="1941400"/>
            <a:ext cx="5724300" cy="3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Scaling Techniques:  Normalizer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Model 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      </a:t>
            </a:r>
            <a:r>
              <a:rPr lang="en-DE" sz="2000"/>
              <a:t>. Linear Regression  =&gt;</a:t>
            </a:r>
            <a:r>
              <a:rPr lang="en-DE"/>
              <a:t>   r2 score = 0.76                    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                                           RMSE = 0.25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      </a:t>
            </a:r>
            <a:r>
              <a:rPr lang="en-DE" sz="2000"/>
              <a:t>. Random Forest Regressor  =&gt; </a:t>
            </a:r>
            <a:r>
              <a:rPr lang="en-DE"/>
              <a:t> </a:t>
            </a:r>
            <a:r>
              <a:rPr lang="en-DE"/>
              <a:t>r2 score = 0.87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DE"/>
              <a:t>                                                      </a:t>
            </a:r>
            <a:r>
              <a:rPr lang="en-DE"/>
              <a:t>RMSE = 0.25 </a:t>
            </a:r>
            <a:endParaRPr/>
          </a:p>
        </p:txBody>
      </p:sp>
      <p:pic>
        <p:nvPicPr>
          <p:cNvPr id="229" name="Google Shape;2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2137325"/>
            <a:ext cx="4517826" cy="29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 cap="none"/>
              <a:t>Linear Regression model by Samira</a:t>
            </a:r>
            <a:endParaRPr b="1" sz="3000"/>
          </a:p>
        </p:txBody>
      </p:sp>
      <p:sp>
        <p:nvSpPr>
          <p:cNvPr id="235" name="Google Shape;235;p1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DE"/>
              <a:t>Scaling Technique : Log Transformation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DE"/>
              <a:t>Model : Linear Regression </a:t>
            </a:r>
            <a:endParaRPr/>
          </a:p>
          <a:p>
            <a:pPr indent="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DE"/>
              <a:t>r2 score : 0.84</a:t>
            </a:r>
            <a:endParaRPr/>
          </a:p>
          <a:p>
            <a:pPr indent="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DE"/>
              <a:t>RMSE : 0.20</a:t>
            </a:r>
            <a:endParaRPr/>
          </a:p>
          <a:p>
            <a:pPr indent="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75" y="2161100"/>
            <a:ext cx="4983176" cy="338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16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16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1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Google Shape;247;p16"/>
          <p:cNvSpPr txBox="1"/>
          <p:nvPr>
            <p:ph type="title"/>
          </p:nvPr>
        </p:nvSpPr>
        <p:spPr>
          <a:xfrm>
            <a:off x="6139350" y="1781850"/>
            <a:ext cx="572430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b="1" lang="en-DE" sz="3500"/>
              <a:t>Thanks for your attention!</a:t>
            </a:r>
            <a:endParaRPr b="1" sz="3500"/>
          </a:p>
        </p:txBody>
      </p:sp>
      <p:pic>
        <p:nvPicPr>
          <p:cNvPr descr="Handshake" id="248" name="Google Shape;248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9869" y="805583"/>
            <a:ext cx="4660762" cy="466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16"/>
          <p:cNvCxnSpPr/>
          <p:nvPr/>
        </p:nvCxnSpPr>
        <p:spPr>
          <a:xfrm>
            <a:off x="6579647" y="3526496"/>
            <a:ext cx="414993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0" name="Google Shape;250;p1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1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</a:pPr>
            <a:r>
              <a:rPr b="1" lang="en-DE" sz="3000">
                <a:solidFill>
                  <a:srgbClr val="000000"/>
                </a:solidFill>
              </a:rPr>
              <a:t>METHODS </a:t>
            </a:r>
            <a:r>
              <a:rPr b="1" lang="en-DE" sz="3000" cap="none">
                <a:solidFill>
                  <a:srgbClr val="000000"/>
                </a:solidFill>
              </a:rPr>
              <a:t>and</a:t>
            </a:r>
            <a:r>
              <a:rPr b="1" lang="en-DE" sz="3000">
                <a:solidFill>
                  <a:srgbClr val="000000"/>
                </a:solidFill>
              </a:rPr>
              <a:t> TOOLS</a:t>
            </a:r>
            <a:endParaRPr b="1" sz="3000"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u="sng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DE" u="sng"/>
              <a:t>Tools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MySQL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Tableau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python</a:t>
            </a:r>
            <a:endParaRPr/>
          </a:p>
        </p:txBody>
      </p:sp>
      <p:sp>
        <p:nvSpPr>
          <p:cNvPr id="111" name="Google Shape;111;p2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u="sng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DE" u="sng"/>
              <a:t>Models: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Linear Regression model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Random Forest Regressor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116" name="Google Shape;116;p3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587828" y="522514"/>
            <a:ext cx="11005457" cy="494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/>
              <a:t>PROJECT SPECIFICATION</a:t>
            </a:r>
            <a:endParaRPr b="1" sz="3000"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The goal of this project is house price prediction in Washington based on features such as area, number of bedrooms, bathrooms, condition, grade etc.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Linear Regression algorithm is used to train and test the model in our project.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DE"/>
              <a:t>To know the accuracy of the model, i.e. how well these features can predict house prices.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894244dff_1_1"/>
          <p:cNvSpPr txBox="1"/>
          <p:nvPr>
            <p:ph type="title"/>
          </p:nvPr>
        </p:nvSpPr>
        <p:spPr>
          <a:xfrm>
            <a:off x="1451575" y="990373"/>
            <a:ext cx="96033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DE" sz="3000">
                <a:highlight>
                  <a:srgbClr val="D8D8D8"/>
                </a:highlight>
              </a:rPr>
              <a:t>Problem Statement</a:t>
            </a:r>
            <a:endParaRPr b="1" sz="3000">
              <a:highlight>
                <a:srgbClr val="D8D8D8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00"/>
          </a:p>
        </p:txBody>
      </p:sp>
      <p:sp>
        <p:nvSpPr>
          <p:cNvPr id="124" name="Google Shape;124;g1f894244dff_1_1"/>
          <p:cNvSpPr txBox="1"/>
          <p:nvPr>
            <p:ph idx="1" type="body"/>
          </p:nvPr>
        </p:nvSpPr>
        <p:spPr>
          <a:xfrm>
            <a:off x="1451575" y="2369975"/>
            <a:ext cx="9150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Char char="•"/>
            </a:pPr>
            <a:r>
              <a:rPr lang="en-DE"/>
              <a:t>Which locations within the washington neighbourhood areas have the highest average house prices?</a:t>
            </a:r>
            <a:endParaRPr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•"/>
            </a:pPr>
            <a:r>
              <a:rPr lang="en-DE"/>
              <a:t>Does time of the year have an impact on house sales?</a:t>
            </a:r>
            <a:endParaRPr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•"/>
            </a:pPr>
            <a:r>
              <a:rPr lang="en-DE"/>
              <a:t>Which house attributes increase sale price?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>
            <a:off x="152" y="111500"/>
            <a:ext cx="12191700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7487700" y="2347050"/>
            <a:ext cx="3480600" cy="324000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4"/>
          <p:cNvSpPr txBox="1"/>
          <p:nvPr>
            <p:ph type="title"/>
          </p:nvPr>
        </p:nvSpPr>
        <p:spPr>
          <a:xfrm>
            <a:off x="7556025" y="961700"/>
            <a:ext cx="32862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333"/>
              <a:buFont typeface="Gill Sans"/>
              <a:buNone/>
            </a:pPr>
            <a:r>
              <a:rPr b="1" lang="en-DE" sz="3000" cap="none"/>
              <a:t>Price distribution based on </a:t>
            </a:r>
            <a:r>
              <a:rPr b="1" lang="en-DE" sz="3000"/>
              <a:t>Zip codes</a:t>
            </a:r>
            <a:endParaRPr b="1" sz="3000"/>
          </a:p>
        </p:txBody>
      </p:sp>
      <p:cxnSp>
        <p:nvCxnSpPr>
          <p:cNvPr id="132" name="Google Shape;132;p4"/>
          <p:cNvCxnSpPr/>
          <p:nvPr/>
        </p:nvCxnSpPr>
        <p:spPr>
          <a:xfrm>
            <a:off x="7555992" y="2146542"/>
            <a:ext cx="3157578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4"/>
          <p:cNvSpPr txBox="1"/>
          <p:nvPr/>
        </p:nvSpPr>
        <p:spPr>
          <a:xfrm>
            <a:off x="1451580" y="3122496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p4"/>
          <p:cNvSpPr txBox="1"/>
          <p:nvPr>
            <p:ph idx="1" type="body"/>
          </p:nvPr>
        </p:nvSpPr>
        <p:spPr>
          <a:xfrm>
            <a:off x="7555950" y="2273600"/>
            <a:ext cx="33549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Medina(98039), Clyde Hill(98004) and Mercer Island(98040) are the most expensive neighbourhoods located on the waterfront.</a:t>
            </a:r>
            <a:endParaRPr/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311759" y="6245350"/>
            <a:ext cx="79214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(Dark Blue = Highest average price, Light Blue = Lowest average price)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&#10;&#10;Description automatically generated"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165" y="854764"/>
            <a:ext cx="6743099" cy="4929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1451579" y="804519"/>
            <a:ext cx="9603275" cy="84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/>
              <a:t>H</a:t>
            </a:r>
            <a:r>
              <a:rPr b="1" lang="en-DE" sz="3000" cap="none"/>
              <a:t>ousing</a:t>
            </a:r>
            <a:r>
              <a:rPr b="1" lang="en-DE" sz="3000"/>
              <a:t> </a:t>
            </a:r>
            <a:r>
              <a:rPr b="1" lang="en-DE" sz="3000" cap="none"/>
              <a:t>price by Category</a:t>
            </a:r>
            <a:endParaRPr b="1" sz="3000"/>
          </a:p>
        </p:txBody>
      </p:sp>
      <p:pic>
        <p:nvPicPr>
          <p:cNvPr descr="Chart, bar chart&#10;&#10;Description automatically generated"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2015734"/>
            <a:ext cx="5118185" cy="32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>
            <p:ph idx="1" type="body"/>
          </p:nvPr>
        </p:nvSpPr>
        <p:spPr>
          <a:xfrm>
            <a:off x="6892299" y="2015734"/>
            <a:ext cx="4162555" cy="3281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3812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Category A: 1900-2000</a:t>
            </a:r>
            <a:endParaRPr/>
          </a:p>
          <a:p>
            <a:pPr indent="-238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Category B: 2000-2010</a:t>
            </a:r>
            <a:endParaRPr/>
          </a:p>
          <a:p>
            <a:pPr indent="-238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Category C: After 2010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38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Highest average price houses built in after 2010</a:t>
            </a:r>
            <a:endParaRPr/>
          </a:p>
          <a:p>
            <a:pPr indent="-238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Most number of houses built in between 1900-2000</a:t>
            </a:r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1850823" y="5499483"/>
            <a:ext cx="7553739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DE" sz="9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n-DE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sales indicates the Height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n-DE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Total sales indicates the Color (Dark Blue = Highest sales, Light Blue = Lowest sales)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403750" y="515200"/>
            <a:ext cx="37806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DE" sz="3000"/>
              <a:t>D</a:t>
            </a:r>
            <a:r>
              <a:rPr b="1" lang="en-DE" sz="3000" cap="none"/>
              <a:t>istribution</a:t>
            </a:r>
            <a:r>
              <a:rPr b="1" lang="en-DE" sz="3000"/>
              <a:t> </a:t>
            </a:r>
            <a:r>
              <a:rPr b="1" lang="en-DE" sz="3000" cap="none"/>
              <a:t>of </a:t>
            </a:r>
            <a:r>
              <a:rPr b="1" lang="en-DE" sz="3000"/>
              <a:t>b</a:t>
            </a:r>
            <a:r>
              <a:rPr b="1" lang="en-DE" sz="3000" cap="none"/>
              <a:t>athrooms vs </a:t>
            </a:r>
            <a:r>
              <a:rPr b="1" lang="en-DE" sz="3000"/>
              <a:t>p</a:t>
            </a:r>
            <a:r>
              <a:rPr b="1" lang="en-DE" sz="3000" cap="none"/>
              <a:t>rice</a:t>
            </a:r>
            <a:endParaRPr b="1" sz="3000"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403650" y="2015725"/>
            <a:ext cx="37806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Houses with 7.75sqft Bathroom have Highest average price.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Most of the sales have 2.5sqft bathrooms.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Chart, bar chart&#10;&#10;Description automatically generated" id="151" name="Google Shape;1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350" y="208723"/>
            <a:ext cx="7857201" cy="486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 txBox="1"/>
          <p:nvPr/>
        </p:nvSpPr>
        <p:spPr>
          <a:xfrm>
            <a:off x="904461" y="5189348"/>
            <a:ext cx="992919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DE" sz="10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sales indicates the Height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Total sales indicates the Color (Dark Blue = Highest sales, Light Blue = </a:t>
            </a:r>
            <a:r>
              <a:rPr b="0" i="0" lang="en-DE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Lowest</a:t>
            </a: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0" y="2019476"/>
            <a:ext cx="12192000" cy="483852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7"/>
          <p:cNvSpPr txBox="1"/>
          <p:nvPr>
            <p:ph type="title"/>
          </p:nvPr>
        </p:nvSpPr>
        <p:spPr>
          <a:xfrm>
            <a:off x="7302675" y="834650"/>
            <a:ext cx="43203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1" lang="en-DE" sz="3000"/>
              <a:t>N</a:t>
            </a:r>
            <a:r>
              <a:rPr b="1" lang="en-DE" sz="3000" cap="none"/>
              <a:t>umber</a:t>
            </a:r>
            <a:r>
              <a:rPr b="1" lang="en-DE" sz="3000"/>
              <a:t> </a:t>
            </a:r>
            <a:r>
              <a:rPr b="1" lang="en-DE" sz="3000" cap="none"/>
              <a:t>of</a:t>
            </a:r>
            <a:r>
              <a:rPr b="1" lang="en-DE" sz="3000"/>
              <a:t> p</a:t>
            </a:r>
            <a:r>
              <a:rPr b="1" lang="en-DE" sz="3000" cap="none"/>
              <a:t>roperties based on bedrooms</a:t>
            </a:r>
            <a:endParaRPr b="1" sz="3000"/>
          </a:p>
        </p:txBody>
      </p:sp>
      <p:cxnSp>
        <p:nvCxnSpPr>
          <p:cNvPr id="160" name="Google Shape;160;p7"/>
          <p:cNvCxnSpPr/>
          <p:nvPr/>
        </p:nvCxnSpPr>
        <p:spPr>
          <a:xfrm>
            <a:off x="7555992" y="2146542"/>
            <a:ext cx="3157578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7"/>
          <p:cNvSpPr txBox="1"/>
          <p:nvPr/>
        </p:nvSpPr>
        <p:spPr>
          <a:xfrm>
            <a:off x="1451580" y="3122496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hart, bubble chart&#10;&#10;Description automatically generated"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703" y="707475"/>
            <a:ext cx="5314310" cy="5507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7554138" y="2273609"/>
            <a:ext cx="3159432" cy="3133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Most number of people prefer a 3- or 4-Bedroom houses. 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0" y="2019476"/>
            <a:ext cx="12192000" cy="483852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8"/>
          <p:cNvSpPr txBox="1"/>
          <p:nvPr>
            <p:ph type="title"/>
          </p:nvPr>
        </p:nvSpPr>
        <p:spPr>
          <a:xfrm>
            <a:off x="7664675" y="1070275"/>
            <a:ext cx="40668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1" lang="en-DE" sz="3000"/>
              <a:t>D</a:t>
            </a:r>
            <a:r>
              <a:rPr b="1" lang="en-DE" sz="3000" cap="none"/>
              <a:t>istribution</a:t>
            </a:r>
            <a:r>
              <a:rPr b="1" lang="en-DE" sz="3000"/>
              <a:t> </a:t>
            </a:r>
            <a:r>
              <a:rPr b="1" lang="en-DE" sz="3000" cap="none"/>
              <a:t>of </a:t>
            </a:r>
            <a:r>
              <a:rPr b="1" lang="en-DE" sz="3000"/>
              <a:t>b</a:t>
            </a:r>
            <a:r>
              <a:rPr b="1" lang="en-DE" sz="3000" cap="none"/>
              <a:t>edrooms vs </a:t>
            </a:r>
            <a:r>
              <a:rPr b="1" lang="en-DE" sz="3000"/>
              <a:t>p</a:t>
            </a:r>
            <a:r>
              <a:rPr b="1" lang="en-DE" sz="3000" cap="none"/>
              <a:t>rice</a:t>
            </a:r>
            <a:endParaRPr b="1" sz="3000"/>
          </a:p>
        </p:txBody>
      </p:sp>
      <p:cxnSp>
        <p:nvCxnSpPr>
          <p:cNvPr id="171" name="Google Shape;171;p8"/>
          <p:cNvCxnSpPr/>
          <p:nvPr/>
        </p:nvCxnSpPr>
        <p:spPr>
          <a:xfrm>
            <a:off x="7555992" y="2146542"/>
            <a:ext cx="3157578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8"/>
          <p:cNvSpPr txBox="1"/>
          <p:nvPr/>
        </p:nvSpPr>
        <p:spPr>
          <a:xfrm>
            <a:off x="1451580" y="3122496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hart, bar chart, histogram&#10;&#10;Description automatically generated"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35" y="288244"/>
            <a:ext cx="7442999" cy="54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>
            <p:ph idx="1" type="body"/>
          </p:nvPr>
        </p:nvSpPr>
        <p:spPr>
          <a:xfrm>
            <a:off x="7664666" y="2273608"/>
            <a:ext cx="3048903" cy="394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8 Bedroom houses have highest average price.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DE"/>
              <a:t>Most of the sales have 3 or 4 Bedrooms.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377686" y="6118040"/>
            <a:ext cx="1164685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DE" sz="10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sales indicates the Height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Total sales indicates the Color (Dark Blue = Highest sales, Light Blue = </a:t>
            </a:r>
            <a:r>
              <a:rPr b="0" i="0" lang="en-DE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Lowest</a:t>
            </a:r>
            <a:r>
              <a:rPr b="0" i="0" lang="en-DE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2023-01-16T18:32:26Z</dcterms:created>
  <dc:creator>Ranjith Reddy Tuppagudem</dc:creator>
</cp:coreProperties>
</file>